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1" r:id="rId5"/>
    <p:sldId id="275" r:id="rId6"/>
    <p:sldId id="276" r:id="rId7"/>
    <p:sldId id="277" r:id="rId8"/>
    <p:sldId id="259" r:id="rId9"/>
    <p:sldId id="263" r:id="rId10"/>
    <p:sldId id="264" r:id="rId11"/>
    <p:sldId id="265" r:id="rId12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514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7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7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7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7665" y="978090"/>
            <a:ext cx="10745369" cy="1054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7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80459" y="3865435"/>
            <a:ext cx="10139781" cy="3248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855061" y="5907506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249" y="0"/>
                </a:moveTo>
                <a:lnTo>
                  <a:pt x="0" y="1738312"/>
                </a:lnTo>
                <a:lnTo>
                  <a:pt x="1738249" y="3476621"/>
                </a:lnTo>
                <a:lnTo>
                  <a:pt x="2433001" y="2781896"/>
                </a:lnTo>
                <a:lnTo>
                  <a:pt x="2433001" y="694726"/>
                </a:lnTo>
                <a:lnTo>
                  <a:pt x="17382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8132495" y="8057502"/>
            <a:ext cx="3476625" cy="2230120"/>
            <a:chOff x="8132495" y="8057502"/>
            <a:chExt cx="3476625" cy="2230120"/>
          </a:xfrm>
        </p:grpSpPr>
        <p:sp>
          <p:nvSpPr>
            <p:cNvPr id="4" name="object 4"/>
            <p:cNvSpPr/>
            <p:nvPr/>
          </p:nvSpPr>
          <p:spPr>
            <a:xfrm>
              <a:off x="8716815" y="8595246"/>
              <a:ext cx="2892425" cy="1692275"/>
            </a:xfrm>
            <a:custGeom>
              <a:avLst/>
              <a:gdLst/>
              <a:ahLst/>
              <a:cxnLst/>
              <a:rect l="l" t="t" r="r" b="b"/>
              <a:pathLst>
                <a:path w="2892425" h="1692275">
                  <a:moveTo>
                    <a:pt x="1691749" y="0"/>
                  </a:moveTo>
                  <a:lnTo>
                    <a:pt x="0" y="1691752"/>
                  </a:lnTo>
                  <a:lnTo>
                    <a:pt x="2401118" y="1691752"/>
                  </a:lnTo>
                  <a:lnTo>
                    <a:pt x="2892304" y="1200564"/>
                  </a:lnTo>
                  <a:lnTo>
                    <a:pt x="1691749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132495" y="8057502"/>
              <a:ext cx="2371725" cy="2230120"/>
            </a:xfrm>
            <a:custGeom>
              <a:avLst/>
              <a:gdLst/>
              <a:ahLst/>
              <a:cxnLst/>
              <a:rect l="l" t="t" r="r" b="b"/>
              <a:pathLst>
                <a:path w="2371725" h="2230120">
                  <a:moveTo>
                    <a:pt x="1738312" y="0"/>
                  </a:moveTo>
                  <a:lnTo>
                    <a:pt x="0" y="1740808"/>
                  </a:lnTo>
                  <a:lnTo>
                    <a:pt x="490630" y="2229495"/>
                  </a:lnTo>
                  <a:lnTo>
                    <a:pt x="774412" y="2229495"/>
                  </a:lnTo>
                  <a:lnTo>
                    <a:pt x="2371115" y="632790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1900028" y="6899998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2887343" y="0"/>
                </a:moveTo>
                <a:lnTo>
                  <a:pt x="0" y="2886046"/>
                </a:lnTo>
                <a:lnTo>
                  <a:pt x="501123" y="3386999"/>
                </a:lnTo>
                <a:lnTo>
                  <a:pt x="5271443" y="3386999"/>
                </a:lnTo>
                <a:lnTo>
                  <a:pt x="5772121" y="2886100"/>
                </a:lnTo>
                <a:lnTo>
                  <a:pt x="2887343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1909361" y="0"/>
                </a:moveTo>
                <a:lnTo>
                  <a:pt x="0" y="0"/>
                </a:lnTo>
                <a:lnTo>
                  <a:pt x="0" y="2234838"/>
                </a:lnTo>
                <a:lnTo>
                  <a:pt x="271011" y="2506014"/>
                </a:lnTo>
                <a:lnTo>
                  <a:pt x="2343949" y="434326"/>
                </a:lnTo>
                <a:lnTo>
                  <a:pt x="1909361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13536" y="4036058"/>
            <a:ext cx="8530590" cy="1993238"/>
          </a:xfrm>
          <a:prstGeom prst="rect">
            <a:avLst/>
          </a:prstGeom>
        </p:spPr>
        <p:txBody>
          <a:bodyPr vert="horz" wrap="square" lIns="0" tIns="185420" rIns="0" bIns="0" rtlCol="0">
            <a:spAutoFit/>
          </a:bodyPr>
          <a:lstStyle/>
          <a:p>
            <a:pPr marL="12700" marR="5080">
              <a:lnSpc>
                <a:spcPts val="6830"/>
              </a:lnSpc>
              <a:spcBef>
                <a:spcPts val="1460"/>
              </a:spcBef>
            </a:pPr>
            <a:r>
              <a:rPr sz="9600" spc="235" dirty="0">
                <a:solidFill>
                  <a:srgbClr val="FFFFFF"/>
                </a:solidFill>
                <a:latin typeface="Cambria"/>
                <a:cs typeface="Cambria"/>
              </a:rPr>
              <a:t>Vehicle </a:t>
            </a:r>
            <a:r>
              <a:rPr sz="9600" spc="430" dirty="0">
                <a:solidFill>
                  <a:srgbClr val="FFFFFF"/>
                </a:solidFill>
                <a:latin typeface="Cambria"/>
                <a:cs typeface="Cambria"/>
              </a:rPr>
              <a:t>Cut-in </a:t>
            </a:r>
            <a:r>
              <a:rPr sz="9600" spc="320" dirty="0">
                <a:solidFill>
                  <a:srgbClr val="FFFFFF"/>
                </a:solidFill>
                <a:latin typeface="Cambria"/>
                <a:cs typeface="Cambria"/>
              </a:rPr>
              <a:t>Detection</a:t>
            </a:r>
            <a:endParaRPr sz="9600" dirty="0">
              <a:latin typeface="Cambria"/>
              <a:cs typeface="Cambria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9144508" y="0"/>
            <a:ext cx="9144000" cy="9381490"/>
            <a:chOff x="9144508" y="0"/>
            <a:chExt cx="9144000" cy="9381490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08" y="4056557"/>
              <a:ext cx="5324348" cy="5324398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09717" y="0"/>
              <a:ext cx="6478282" cy="740741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83" y="0"/>
            <a:ext cx="3476625" cy="1929764"/>
            <a:chOff x="11371783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4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2749660" y="0"/>
                  </a:moveTo>
                  <a:lnTo>
                    <a:pt x="729140" y="0"/>
                  </a:lnTo>
                  <a:lnTo>
                    <a:pt x="0" y="729118"/>
                  </a:lnTo>
                  <a:lnTo>
                    <a:pt x="1203058" y="1929688"/>
                  </a:lnTo>
                  <a:lnTo>
                    <a:pt x="2941382" y="191427"/>
                  </a:lnTo>
                  <a:lnTo>
                    <a:pt x="274966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371783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1454454" y="0"/>
                  </a:moveTo>
                  <a:lnTo>
                    <a:pt x="191374" y="0"/>
                  </a:lnTo>
                  <a:lnTo>
                    <a:pt x="0" y="191375"/>
                  </a:lnTo>
                  <a:lnTo>
                    <a:pt x="630288" y="824165"/>
                  </a:lnTo>
                  <a:lnTo>
                    <a:pt x="145445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9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412224" y="0"/>
                  </a:moveTo>
                  <a:lnTo>
                    <a:pt x="1025754" y="0"/>
                  </a:lnTo>
                  <a:lnTo>
                    <a:pt x="0" y="1026667"/>
                  </a:lnTo>
                  <a:lnTo>
                    <a:pt x="192227" y="1218907"/>
                  </a:lnTo>
                  <a:lnTo>
                    <a:pt x="141222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881782" y="605561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57" y="0"/>
                  </a:moveTo>
                  <a:lnTo>
                    <a:pt x="0" y="1738312"/>
                  </a:lnTo>
                  <a:lnTo>
                    <a:pt x="1739557" y="3476625"/>
                  </a:lnTo>
                  <a:lnTo>
                    <a:pt x="3476612" y="1738312"/>
                  </a:lnTo>
                  <a:lnTo>
                    <a:pt x="1739557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010552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8" y="0"/>
                  </a:moveTo>
                  <a:lnTo>
                    <a:pt x="0" y="1247239"/>
                  </a:lnTo>
                  <a:lnTo>
                    <a:pt x="0" y="5202156"/>
                  </a:lnTo>
                  <a:lnTo>
                    <a:pt x="1247239" y="6448424"/>
                  </a:lnTo>
                  <a:lnTo>
                    <a:pt x="4470196" y="3225468"/>
                  </a:lnTo>
                  <a:lnTo>
                    <a:pt x="124723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28432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4344879" y="0"/>
                </a:moveTo>
                <a:lnTo>
                  <a:pt x="2105120" y="0"/>
                </a:lnTo>
                <a:lnTo>
                  <a:pt x="0" y="2103512"/>
                </a:lnTo>
                <a:lnTo>
                  <a:pt x="3225419" y="5328982"/>
                </a:lnTo>
                <a:lnTo>
                  <a:pt x="5003722" y="3549320"/>
                </a:lnTo>
                <a:lnTo>
                  <a:pt x="5003722" y="658832"/>
                </a:lnTo>
                <a:lnTo>
                  <a:pt x="434487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66176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4334636" y="0"/>
                </a:moveTo>
                <a:lnTo>
                  <a:pt x="0" y="0"/>
                </a:lnTo>
                <a:lnTo>
                  <a:pt x="2167320" y="2166479"/>
                </a:lnTo>
                <a:lnTo>
                  <a:pt x="4334636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body" idx="1"/>
          </p:nvPr>
        </p:nvSpPr>
        <p:spPr>
          <a:xfrm>
            <a:off x="4753064" y="4140832"/>
            <a:ext cx="10139781" cy="486280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5080" algn="just">
              <a:lnSpc>
                <a:spcPct val="100699"/>
              </a:lnSpc>
              <a:spcBef>
                <a:spcPts val="95"/>
              </a:spcBef>
            </a:pPr>
            <a:r>
              <a:rPr lang="en-US" sz="2400" spc="125" dirty="0"/>
              <a:t>The vehicle cut-in detection project successfully developed a robust system using YOLOv5 and the IDD dataset. Despite challenges related to data quality and environmental factors, the model demonstrated high accuracy and real-time performance. Future work will focus on further improving detection accuracy under varying weather conditions and exploring more advanced trajectory prediction algorithm.</a:t>
            </a:r>
          </a:p>
          <a:p>
            <a:pPr marR="5080" algn="l">
              <a:lnSpc>
                <a:spcPct val="100699"/>
              </a:lnSpc>
              <a:spcBef>
                <a:spcPts val="95"/>
              </a:spcBef>
            </a:pPr>
            <a:endParaRPr lang="en-US" sz="2400" spc="125" dirty="0"/>
          </a:p>
          <a:p>
            <a:pPr marR="5080" algn="just">
              <a:lnSpc>
                <a:spcPct val="100699"/>
              </a:lnSpc>
              <a:spcBef>
                <a:spcPts val="95"/>
              </a:spcBef>
            </a:pPr>
            <a:r>
              <a:rPr lang="en-US" sz="2400" spc="125" dirty="0"/>
              <a:t>This report covers the technical approach, issues faced, and results of the vehicle cut- in detection project. Each section provides detailed insights into the methods and challenges encountered, ensuring a comprehensive understanding of the project's development and outcomes.</a:t>
            </a:r>
            <a:endParaRPr sz="2400" spc="125" dirty="0"/>
          </a:p>
        </p:txBody>
      </p:sp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6989919" y="1898331"/>
            <a:ext cx="504698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7500" spc="415" dirty="0"/>
              <a:t>Conclusion</a:t>
            </a:r>
            <a:endParaRPr sz="7500" dirty="0"/>
          </a:p>
        </p:txBody>
      </p:sp>
      <p:sp>
        <p:nvSpPr>
          <p:cNvPr id="19" name="object 19"/>
          <p:cNvSpPr/>
          <p:nvPr/>
        </p:nvSpPr>
        <p:spPr>
          <a:xfrm>
            <a:off x="8023695" y="3181191"/>
            <a:ext cx="3914775" cy="95250"/>
          </a:xfrm>
          <a:custGeom>
            <a:avLst/>
            <a:gdLst/>
            <a:ahLst/>
            <a:cxnLst/>
            <a:rect l="l" t="t" r="r" b="b"/>
            <a:pathLst>
              <a:path w="3914775" h="95250">
                <a:moveTo>
                  <a:pt x="3914775" y="0"/>
                </a:moveTo>
                <a:lnTo>
                  <a:pt x="0" y="0"/>
                </a:lnTo>
                <a:lnTo>
                  <a:pt x="0" y="95250"/>
                </a:lnTo>
                <a:lnTo>
                  <a:pt x="3914775" y="95250"/>
                </a:lnTo>
                <a:lnTo>
                  <a:pt x="39147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425941" y="1253852"/>
            <a:ext cx="8871584" cy="7969053"/>
            <a:chOff x="9416504" y="711879"/>
            <a:chExt cx="8871584" cy="7969053"/>
          </a:xfrm>
        </p:grpSpPr>
        <p:sp>
          <p:nvSpPr>
            <p:cNvPr id="3" name="object 3"/>
            <p:cNvSpPr/>
            <p:nvPr/>
          </p:nvSpPr>
          <p:spPr>
            <a:xfrm>
              <a:off x="11162754" y="2232507"/>
              <a:ext cx="7125334" cy="6448425"/>
            </a:xfrm>
            <a:custGeom>
              <a:avLst/>
              <a:gdLst/>
              <a:ahLst/>
              <a:cxnLst/>
              <a:rect l="l" t="t" r="r" b="b"/>
              <a:pathLst>
                <a:path w="7125334" h="6448425">
                  <a:moveTo>
                    <a:pt x="2941358" y="3780802"/>
                  </a:moveTo>
                  <a:lnTo>
                    <a:pt x="1740814" y="2580246"/>
                  </a:lnTo>
                  <a:lnTo>
                    <a:pt x="0" y="4318559"/>
                  </a:lnTo>
                  <a:lnTo>
                    <a:pt x="1203058" y="5519115"/>
                  </a:lnTo>
                  <a:lnTo>
                    <a:pt x="2941358" y="3780802"/>
                  </a:lnTo>
                  <a:close/>
                </a:path>
                <a:path w="7125334" h="6448425">
                  <a:moveTo>
                    <a:pt x="7125284" y="1241806"/>
                  </a:moveTo>
                  <a:lnTo>
                    <a:pt x="5883935" y="0"/>
                  </a:lnTo>
                  <a:lnTo>
                    <a:pt x="2659799" y="3225457"/>
                  </a:lnTo>
                  <a:lnTo>
                    <a:pt x="5883948" y="6448412"/>
                  </a:lnTo>
                  <a:lnTo>
                    <a:pt x="7125284" y="5207584"/>
                  </a:lnTo>
                  <a:lnTo>
                    <a:pt x="7125284" y="1241806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902508" y="3247504"/>
              <a:ext cx="3096260" cy="3399154"/>
            </a:xfrm>
            <a:custGeom>
              <a:avLst/>
              <a:gdLst/>
              <a:ahLst/>
              <a:cxnLst/>
              <a:rect l="l" t="t" r="r" b="b"/>
              <a:pathLst>
                <a:path w="3096259" h="3399154">
                  <a:moveTo>
                    <a:pt x="2990786" y="192227"/>
                  </a:moveTo>
                  <a:lnTo>
                    <a:pt x="2798635" y="0"/>
                  </a:lnTo>
                  <a:lnTo>
                    <a:pt x="0" y="2796121"/>
                  </a:lnTo>
                  <a:lnTo>
                    <a:pt x="194716" y="2990850"/>
                  </a:lnTo>
                  <a:lnTo>
                    <a:pt x="2990786" y="192227"/>
                  </a:lnTo>
                  <a:close/>
                </a:path>
                <a:path w="3096259" h="3399154">
                  <a:moveTo>
                    <a:pt x="3096069" y="1660283"/>
                  </a:moveTo>
                  <a:lnTo>
                    <a:pt x="2463304" y="1027493"/>
                  </a:lnTo>
                  <a:lnTo>
                    <a:pt x="724992" y="2765806"/>
                  </a:lnTo>
                  <a:lnTo>
                    <a:pt x="1357782" y="3398596"/>
                  </a:lnTo>
                  <a:lnTo>
                    <a:pt x="3096069" y="1660283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416504" y="71187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4567" y="0"/>
                  </a:moveTo>
                  <a:lnTo>
                    <a:pt x="0" y="884580"/>
                  </a:lnTo>
                  <a:lnTo>
                    <a:pt x="884567" y="1771650"/>
                  </a:lnTo>
                  <a:lnTo>
                    <a:pt x="1771650" y="884580"/>
                  </a:lnTo>
                  <a:lnTo>
                    <a:pt x="884567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13408113" y="711879"/>
              <a:ext cx="3754120" cy="1771650"/>
            </a:xfrm>
            <a:custGeom>
              <a:avLst/>
              <a:gdLst/>
              <a:ahLst/>
              <a:cxnLst/>
              <a:rect l="l" t="t" r="r" b="b"/>
              <a:pathLst>
                <a:path w="3754119" h="1771650">
                  <a:moveTo>
                    <a:pt x="1771650" y="884580"/>
                  </a:moveTo>
                  <a:lnTo>
                    <a:pt x="884555" y="0"/>
                  </a:lnTo>
                  <a:lnTo>
                    <a:pt x="0" y="884580"/>
                  </a:lnTo>
                  <a:lnTo>
                    <a:pt x="884555" y="1771650"/>
                  </a:lnTo>
                  <a:lnTo>
                    <a:pt x="1771650" y="884580"/>
                  </a:lnTo>
                  <a:close/>
                </a:path>
                <a:path w="3754119" h="1771650">
                  <a:moveTo>
                    <a:pt x="3754120" y="884580"/>
                  </a:moveTo>
                  <a:lnTo>
                    <a:pt x="2868295" y="0"/>
                  </a:lnTo>
                  <a:lnTo>
                    <a:pt x="1982470" y="884580"/>
                  </a:lnTo>
                  <a:lnTo>
                    <a:pt x="2868295" y="1771650"/>
                  </a:lnTo>
                  <a:lnTo>
                    <a:pt x="3754120" y="88458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1461750" y="712362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7082" y="0"/>
                  </a:moveTo>
                  <a:lnTo>
                    <a:pt x="0" y="884580"/>
                  </a:lnTo>
                  <a:lnTo>
                    <a:pt x="887082" y="1771650"/>
                  </a:lnTo>
                  <a:lnTo>
                    <a:pt x="1771599" y="884580"/>
                  </a:lnTo>
                  <a:lnTo>
                    <a:pt x="88708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2247855" y="1799120"/>
            <a:ext cx="6071870" cy="2014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50" spc="405" dirty="0"/>
              <a:t>Thanks!</a:t>
            </a:r>
            <a:endParaRPr sz="13050"/>
          </a:p>
        </p:txBody>
      </p:sp>
      <p:sp>
        <p:nvSpPr>
          <p:cNvPr id="16" name="object 16"/>
          <p:cNvSpPr txBox="1"/>
          <p:nvPr/>
        </p:nvSpPr>
        <p:spPr>
          <a:xfrm>
            <a:off x="2730772" y="4887201"/>
            <a:ext cx="5106035" cy="981038"/>
          </a:xfrm>
          <a:prstGeom prst="rect">
            <a:avLst/>
          </a:prstGeom>
        </p:spPr>
        <p:txBody>
          <a:bodyPr vert="horz" wrap="square" lIns="0" tIns="146050" rIns="0" bIns="0" rtlCol="0">
            <a:spAutoFit/>
          </a:bodyPr>
          <a:lstStyle/>
          <a:p>
            <a:pPr marL="635" algn="ctr">
              <a:lnSpc>
                <a:spcPts val="3365"/>
              </a:lnSpc>
              <a:spcBef>
                <a:spcPts val="3525"/>
              </a:spcBef>
            </a:pPr>
            <a:r>
              <a:rPr lang="en-IN" sz="3050" spc="85" dirty="0">
                <a:solidFill>
                  <a:srgbClr val="FFFFFF"/>
                </a:solidFill>
                <a:latin typeface="Microsoft Sans Serif"/>
                <a:cs typeface="Microsoft Sans Serif"/>
              </a:rPr>
              <a:t>Surbhi Sharma</a:t>
            </a:r>
            <a:endParaRPr sz="3050" dirty="0">
              <a:latin typeface="Microsoft Sans Serif"/>
              <a:cs typeface="Microsoft Sans Serif"/>
            </a:endParaRPr>
          </a:p>
          <a:p>
            <a:pPr marL="3175" algn="ctr">
              <a:lnSpc>
                <a:spcPts val="3075"/>
              </a:lnSpc>
            </a:pPr>
            <a:r>
              <a:rPr lang="en-IN" sz="305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Srishti Agarwal</a:t>
            </a:r>
            <a:endParaRPr sz="3050" dirty="0">
              <a:latin typeface="Microsoft Sans Serif"/>
              <a:cs typeface="Microsoft Sans Serif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2287523" y="4336212"/>
            <a:ext cx="6029325" cy="95250"/>
          </a:xfrm>
          <a:custGeom>
            <a:avLst/>
            <a:gdLst/>
            <a:ahLst/>
            <a:cxnLst/>
            <a:rect l="l" t="t" r="r" b="b"/>
            <a:pathLst>
              <a:path w="6029325" h="95250">
                <a:moveTo>
                  <a:pt x="6029325" y="0"/>
                </a:moveTo>
                <a:lnTo>
                  <a:pt x="0" y="0"/>
                </a:lnTo>
                <a:lnTo>
                  <a:pt x="0" y="95250"/>
                </a:lnTo>
                <a:lnTo>
                  <a:pt x="6029325" y="95250"/>
                </a:lnTo>
                <a:lnTo>
                  <a:pt x="60293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8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861539" y="1075709"/>
            <a:ext cx="8033232" cy="10515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285" dirty="0"/>
              <a:t>Problem Statement</a:t>
            </a:r>
            <a:endParaRPr spc="285" dirty="0"/>
          </a:p>
        </p:txBody>
      </p:sp>
      <p:sp>
        <p:nvSpPr>
          <p:cNvPr id="14" name="object 14"/>
          <p:cNvSpPr txBox="1"/>
          <p:nvPr/>
        </p:nvSpPr>
        <p:spPr>
          <a:xfrm>
            <a:off x="3001239" y="3060706"/>
            <a:ext cx="9677400" cy="5060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endParaRPr lang="en-US" sz="3200" dirty="0"/>
          </a:p>
          <a:p>
            <a:pPr rtl="0"/>
            <a:r>
              <a:rPr lang="en-US" sz="32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•</a:t>
            </a:r>
            <a:r>
              <a:rPr lang="en-US" sz="24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Current State-Of-The-Art (SOTA) solutions for automotive collision avoidance work by: </a:t>
            </a:r>
          </a:p>
          <a:p>
            <a:pPr rtl="0"/>
            <a:r>
              <a:rPr lang="en-US" sz="24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•Vehicle detection </a:t>
            </a:r>
          </a:p>
          <a:p>
            <a:pPr rtl="0"/>
            <a:r>
              <a:rPr lang="en-US" sz="24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•Distance estimation </a:t>
            </a:r>
          </a:p>
          <a:p>
            <a:pPr rtl="0"/>
            <a:r>
              <a:rPr lang="en-US" sz="24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•Time-to-collision(TTC) calculation (using vehicle speed data from GPS or Engine) </a:t>
            </a:r>
          </a:p>
          <a:p>
            <a:pPr rtl="0"/>
            <a:r>
              <a:rPr lang="en-US" sz="24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•They then warn the driver or apply the brakes (if supported) when the TTC drops below a predefined threshold </a:t>
            </a:r>
          </a:p>
          <a:p>
            <a:pPr rtl="0"/>
            <a:r>
              <a:rPr lang="en-US" sz="24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•This method has one limitation: </a:t>
            </a:r>
          </a:p>
          <a:p>
            <a:pPr rtl="0"/>
            <a:r>
              <a:rPr lang="en-US" sz="240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•The vehicle needs to be in front of the driver to be detected •Vehicles that abruptly cut into the driver’s path typically are not considered for collision avoidance</a:t>
            </a:r>
          </a:p>
        </p:txBody>
      </p:sp>
      <p:sp>
        <p:nvSpPr>
          <p:cNvPr id="15" name="object 15"/>
          <p:cNvSpPr/>
          <p:nvPr/>
        </p:nvSpPr>
        <p:spPr>
          <a:xfrm>
            <a:off x="6332880" y="2559761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6" name="object 16"/>
          <p:cNvGrpSpPr/>
          <p:nvPr/>
        </p:nvGrpSpPr>
        <p:grpSpPr>
          <a:xfrm>
            <a:off x="0" y="686319"/>
            <a:ext cx="3863975" cy="9601200"/>
            <a:chOff x="0" y="686051"/>
            <a:chExt cx="3863975" cy="9601200"/>
          </a:xfrm>
        </p:grpSpPr>
        <p:sp>
          <p:nvSpPr>
            <p:cNvPr id="17" name="object 17"/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504" y="0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07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32"/>
                  </a:lnTo>
                  <a:lnTo>
                    <a:pt x="2938869" y="3168307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30007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02"/>
                  </a:lnTo>
                  <a:lnTo>
                    <a:pt x="2371077" y="630288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877593" y="2143023"/>
            <a:ext cx="774382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290" dirty="0"/>
              <a:t>Unique Idea Brief</a:t>
            </a:r>
            <a:endParaRPr spc="320" dirty="0"/>
          </a:p>
        </p:txBody>
      </p:sp>
      <p:sp>
        <p:nvSpPr>
          <p:cNvPr id="15" name="object 15"/>
          <p:cNvSpPr txBox="1"/>
          <p:nvPr/>
        </p:nvSpPr>
        <p:spPr>
          <a:xfrm>
            <a:off x="1721803" y="4528787"/>
            <a:ext cx="9518154" cy="27109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rebuchet MS"/>
              </a:rPr>
              <a:t>Creating a path of direction based on vehicle movement and detecting lanes and vehicles inside a frame</a:t>
            </a:r>
          </a:p>
          <a:p>
            <a:pPr marL="469900" marR="5080" indent="-4572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rebuchet MS"/>
              </a:rPr>
              <a:t>Distance calculation between two models</a:t>
            </a:r>
          </a:p>
          <a:p>
            <a:pPr marL="469900" marR="5080" indent="-4572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rebuchet MS"/>
              </a:rPr>
              <a:t>Detecting Vehicle Cut-In</a:t>
            </a:r>
          </a:p>
          <a:p>
            <a:pPr marL="469900" marR="5080" indent="-4572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Trebuchet MS"/>
              </a:rPr>
              <a:t>Vehicle collision warning Generation</a:t>
            </a:r>
          </a:p>
          <a:p>
            <a:pPr marL="469900" marR="5080" indent="-4572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Trebuchet MS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5610047" y="3650094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2751" y="3321647"/>
            <a:ext cx="6372161" cy="63721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8575" y="24493"/>
            <a:ext cx="18278475" cy="10287000"/>
            <a:chOff x="5288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8" y="5789"/>
              <a:ext cx="18278472" cy="1028120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6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76" y="0"/>
                  </a:moveTo>
                  <a:lnTo>
                    <a:pt x="0" y="3222967"/>
                  </a:lnTo>
                  <a:lnTo>
                    <a:pt x="3224276" y="6448425"/>
                  </a:lnTo>
                  <a:lnTo>
                    <a:pt x="6448425" y="3222967"/>
                  </a:lnTo>
                  <a:lnTo>
                    <a:pt x="322427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59243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5995397" y="0"/>
                  </a:moveTo>
                  <a:lnTo>
                    <a:pt x="453028" y="0"/>
                  </a:lnTo>
                  <a:lnTo>
                    <a:pt x="0" y="453020"/>
                  </a:lnTo>
                  <a:lnTo>
                    <a:pt x="3224212" y="3677233"/>
                  </a:lnTo>
                  <a:lnTo>
                    <a:pt x="6448424" y="453019"/>
                  </a:lnTo>
                  <a:lnTo>
                    <a:pt x="599539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05273" y="2895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5" y="0"/>
                  </a:moveTo>
                  <a:lnTo>
                    <a:pt x="0" y="0"/>
                  </a:lnTo>
                  <a:lnTo>
                    <a:pt x="0" y="10277475"/>
                  </a:lnTo>
                  <a:lnTo>
                    <a:pt x="7077075" y="10277475"/>
                  </a:lnTo>
                  <a:lnTo>
                    <a:pt x="7077075" y="0"/>
                  </a:lnTo>
                  <a:close/>
                </a:path>
              </a:pathLst>
            </a:custGeom>
            <a:solidFill>
              <a:srgbClr val="28293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1340383" y="1676972"/>
            <a:ext cx="657415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z="6000" spc="180" dirty="0"/>
              <a:t>Features Offered</a:t>
            </a:r>
            <a:endParaRPr sz="6000" dirty="0"/>
          </a:p>
        </p:txBody>
      </p:sp>
      <p:sp>
        <p:nvSpPr>
          <p:cNvPr id="15" name="object 15"/>
          <p:cNvSpPr/>
          <p:nvPr/>
        </p:nvSpPr>
        <p:spPr>
          <a:xfrm>
            <a:off x="13585695" y="2714079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47521F7-A0C4-D2AE-AE25-6AE27E76B98C}"/>
              </a:ext>
            </a:extLst>
          </p:cNvPr>
          <p:cNvSpPr/>
          <p:nvPr/>
        </p:nvSpPr>
        <p:spPr>
          <a:xfrm>
            <a:off x="12108302" y="3571469"/>
            <a:ext cx="5157630" cy="8925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Ø"/>
            </a:pPr>
            <a:r>
              <a:rPr lang="en-US" sz="2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ML model for detecting cut-ins.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True positives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E63AE-7AD0-98AD-C145-BD6032209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Process Flow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892E2-D953-DD14-DE03-C9AC78CF5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6550" y="2933858"/>
            <a:ext cx="15621000" cy="4431983"/>
          </a:xfrm>
        </p:spPr>
        <p:txBody>
          <a:bodyPr/>
          <a:lstStyle/>
          <a:p>
            <a:pPr algn="just"/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Step 1:</a:t>
            </a:r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Analyzing Vehicle Movement and Detecting Lanes and Vehicles</a:t>
            </a:r>
          </a:p>
          <a:p>
            <a:pPr algn="just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Frame Capture and Preprocessing.</a:t>
            </a:r>
          </a:p>
          <a:p>
            <a:pPr algn="just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Capture frames from the video stream or camera input.</a:t>
            </a:r>
          </a:p>
          <a:p>
            <a:pPr algn="just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Preprocess the frames (resize, normalize, etc.).</a:t>
            </a:r>
          </a:p>
          <a:p>
            <a:pPr algn="just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Lane Detection</a:t>
            </a:r>
          </a:p>
          <a:p>
            <a:pPr algn="just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Vehicle Detection</a:t>
            </a:r>
          </a:p>
          <a:p>
            <a:pPr algn="just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Use a pre-trained deep learning model (e.g., YOLO, SSD) to detect vehicles in each frame</a:t>
            </a:r>
          </a:p>
          <a:p>
            <a:pPr algn="just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Apply non-max suppression to eliminate duplicate detections</a:t>
            </a:r>
          </a:p>
          <a:p>
            <a:pPr algn="just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Track detected vehicles across frames using object tracking algorithms (e.g., SORT,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DeepSORT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).Path of Direction Analysis</a:t>
            </a:r>
          </a:p>
          <a:p>
            <a:pPr algn="just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Analyze the trajectory of each detected vehicle over multiple frames.</a:t>
            </a:r>
          </a:p>
          <a:p>
            <a:pPr algn="just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Calculate the direction vector based on the movement between consecutive frames.</a:t>
            </a: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object 18">
            <a:extLst>
              <a:ext uri="{FF2B5EF4-FFF2-40B4-BE49-F238E27FC236}">
                <a16:creationId xmlns:a16="http://schemas.microsoft.com/office/drawing/2014/main" id="{B5E1E55B-EF7C-315D-D555-C965257BC8B1}"/>
              </a:ext>
            </a:extLst>
          </p:cNvPr>
          <p:cNvSpPr/>
          <p:nvPr/>
        </p:nvSpPr>
        <p:spPr>
          <a:xfrm>
            <a:off x="8007350" y="2032190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2555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5C41F-CB6B-16EF-473A-B2E91EA44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8450" y="1087199"/>
            <a:ext cx="15163800" cy="8125301"/>
          </a:xfrm>
        </p:spPr>
        <p:txBody>
          <a:bodyPr/>
          <a:lstStyle/>
          <a:p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Step 2:</a:t>
            </a:r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Distance Calculation Between Two Models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Extract Vehicle Coordinates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Extract the bounding box coordinates of each detected vehicle.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Calculate Distance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Convert pixel coordinates to real-world coordinates using camera calibration parameters.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Calculate the Euclidean distance between the centroids of two detected vehicles.</a:t>
            </a:r>
          </a:p>
          <a:p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Step 3:</a:t>
            </a:r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Detecting Vehicle Cut-In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Identify Potential Cut-In Scenarios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Monitor the lateral distance between vehicles in adjacent lanes.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Check for rapid lateral movement towards another lane (potential cut-in).Analyze Cut-In Behavior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Determine the speed and angle of the cut-in vehicles.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Assess the risk based on the relative speed and distance between the cut-in vehicle and the surrounding vehicles.</a:t>
            </a:r>
          </a:p>
          <a:p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Step 4: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Vehicle Collision Warning Generation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Risk Assessment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Use the calculated distances and speed differentials to assess collision risk.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Implement a risk threshold to trigger warnings.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Collision Warning Generation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Generate visual  warnings when the risk exceeds the threshold.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Optionally, send signals to the vehicle’s braking or steering systems for collision avoidance (in advanced driver-assistance systems).</a:t>
            </a: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250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9CF29-B6E2-7AFA-0466-5F1993203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Architecture Diagram</a:t>
            </a:r>
          </a:p>
        </p:txBody>
      </p:sp>
      <p:sp>
        <p:nvSpPr>
          <p:cNvPr id="4" name="object 18">
            <a:extLst>
              <a:ext uri="{FF2B5EF4-FFF2-40B4-BE49-F238E27FC236}">
                <a16:creationId xmlns:a16="http://schemas.microsoft.com/office/drawing/2014/main" id="{BA8508F5-303F-2E40-94FF-1A0108F6E146}"/>
              </a:ext>
            </a:extLst>
          </p:cNvPr>
          <p:cNvSpPr/>
          <p:nvPr/>
        </p:nvSpPr>
        <p:spPr>
          <a:xfrm>
            <a:off x="9607550" y="2032190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DAF1FB-3EEA-CB53-C643-23FE88B90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550" y="2406650"/>
            <a:ext cx="5038409" cy="754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088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6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3388256" y="0"/>
                </a:moveTo>
                <a:lnTo>
                  <a:pt x="0" y="0"/>
                </a:lnTo>
                <a:lnTo>
                  <a:pt x="1694128" y="1694128"/>
                </a:lnTo>
                <a:lnTo>
                  <a:pt x="338825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500"/>
            <a:ext cx="1786889" cy="3476625"/>
            <a:chOff x="0" y="3157500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5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586065" y="0"/>
                  </a:moveTo>
                  <a:lnTo>
                    <a:pt x="0" y="586065"/>
                  </a:lnTo>
                  <a:lnTo>
                    <a:pt x="0" y="2890554"/>
                  </a:lnTo>
                  <a:lnTo>
                    <a:pt x="48314" y="2938868"/>
                  </a:lnTo>
                  <a:lnTo>
                    <a:pt x="1786623" y="1200556"/>
                  </a:lnTo>
                  <a:lnTo>
                    <a:pt x="586065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500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48314" y="0"/>
                  </a:moveTo>
                  <a:lnTo>
                    <a:pt x="0" y="48313"/>
                  </a:lnTo>
                  <a:lnTo>
                    <a:pt x="0" y="1313909"/>
                  </a:lnTo>
                  <a:lnTo>
                    <a:pt x="681107" y="632802"/>
                  </a:lnTo>
                  <a:lnTo>
                    <a:pt x="4831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8515985" cy="10288270"/>
            <a:chOff x="0" y="0"/>
            <a:chExt cx="8515985" cy="10288270"/>
          </a:xfrm>
        </p:grpSpPr>
        <p:sp>
          <p:nvSpPr>
            <p:cNvPr id="7" name="object 7"/>
            <p:cNvSpPr/>
            <p:nvPr/>
          </p:nvSpPr>
          <p:spPr>
            <a:xfrm>
              <a:off x="2067496" y="1714995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0"/>
                  </a:moveTo>
                  <a:lnTo>
                    <a:pt x="0" y="3225469"/>
                  </a:lnTo>
                  <a:lnTo>
                    <a:pt x="3224212" y="6448425"/>
                  </a:lnTo>
                  <a:lnTo>
                    <a:pt x="6448425" y="3225469"/>
                  </a:lnTo>
                  <a:lnTo>
                    <a:pt x="32242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497" y="5512498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2798622" y="0"/>
                  </a:moveTo>
                  <a:lnTo>
                    <a:pt x="0" y="2796120"/>
                  </a:lnTo>
                  <a:lnTo>
                    <a:pt x="194729" y="2990850"/>
                  </a:lnTo>
                  <a:lnTo>
                    <a:pt x="2990850" y="192239"/>
                  </a:lnTo>
                  <a:lnTo>
                    <a:pt x="279862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9"/>
              <a:ext cx="5320563" cy="5055743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5" cy="4615561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7169150" y="978090"/>
            <a:ext cx="9677400" cy="10515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pc="275" dirty="0"/>
              <a:t>Technologies Used</a:t>
            </a:r>
            <a:endParaRPr dirty="0"/>
          </a:p>
        </p:txBody>
      </p:sp>
      <p:sp>
        <p:nvSpPr>
          <p:cNvPr id="18" name="object 18"/>
          <p:cNvSpPr/>
          <p:nvPr/>
        </p:nvSpPr>
        <p:spPr>
          <a:xfrm>
            <a:off x="12122150" y="2057498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4BEAFFC1-C52A-0A58-E9C2-81D7AD71D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51937" y="2465229"/>
            <a:ext cx="8077200" cy="6446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2218" rIns="0" bIns="22218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3200" i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Python libraries used :-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32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v2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3200" dirty="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umpy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32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math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32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torch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32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pandas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32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subprocess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3200" dirty="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moviepy.editor</a:t>
            </a:r>
            <a:endParaRPr lang="en-US" altLang="en-US" sz="32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32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matplotlib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32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collections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3200" dirty="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pytube</a:t>
            </a:r>
            <a:endParaRPr lang="en-US" altLang="en-US" sz="32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sz="32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yolov5 model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3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465262" y="1453732"/>
            <a:ext cx="14250708" cy="745717"/>
          </a:xfrm>
          <a:prstGeom prst="rect">
            <a:avLst/>
          </a:prstGeom>
        </p:spPr>
        <p:txBody>
          <a:bodyPr vert="horz" wrap="square" lIns="0" tIns="124460" rIns="0" bIns="0" rtlCol="0">
            <a:spAutoFit/>
          </a:bodyPr>
          <a:lstStyle/>
          <a:p>
            <a:pPr marL="989965" marR="5080" indent="-977900">
              <a:lnSpc>
                <a:spcPts val="4430"/>
              </a:lnSpc>
              <a:spcBef>
                <a:spcPts val="980"/>
              </a:spcBef>
            </a:pPr>
            <a:r>
              <a:rPr lang="en-IN" spc="200" dirty="0"/>
              <a:t>Team Members &amp; Contributions</a:t>
            </a:r>
            <a:endParaRPr dirty="0"/>
          </a:p>
        </p:txBody>
      </p:sp>
      <p:sp>
        <p:nvSpPr>
          <p:cNvPr id="17" name="object 17"/>
          <p:cNvSpPr/>
          <p:nvPr/>
        </p:nvSpPr>
        <p:spPr>
          <a:xfrm>
            <a:off x="9836150" y="2327764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8" name="object 18"/>
          <p:cNvGrpSpPr/>
          <p:nvPr/>
        </p:nvGrpSpPr>
        <p:grpSpPr>
          <a:xfrm>
            <a:off x="0" y="686051"/>
            <a:ext cx="3863975" cy="9601200"/>
            <a:chOff x="0" y="686051"/>
            <a:chExt cx="3863975" cy="9601200"/>
          </a:xfrm>
        </p:grpSpPr>
        <p:sp>
          <p:nvSpPr>
            <p:cNvPr id="19" name="object 19"/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C5D6B05F-7034-45CB-23BF-4A89BB3A97F2}"/>
              </a:ext>
            </a:extLst>
          </p:cNvPr>
          <p:cNvSpPr/>
          <p:nvPr/>
        </p:nvSpPr>
        <p:spPr>
          <a:xfrm>
            <a:off x="2957051" y="3366894"/>
            <a:ext cx="9694841" cy="267765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Team Member 1 (Surbhi Sharma) : Vehicle detection and Bounding Box Generation, Preprocessing the dataset </a:t>
            </a:r>
          </a:p>
          <a:p>
            <a:endParaRPr lang="en-US" sz="2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2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Team Member 2 (Srishti Agarwal) : Distance Estimation And Warning Generation</a:t>
            </a:r>
            <a:endParaRPr lang="en-US" sz="28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</TotalTime>
  <Words>594</Words>
  <Application>Microsoft Office PowerPoint</Application>
  <PresentationFormat>Custom</PresentationFormat>
  <Paragraphs>77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Cambria</vt:lpstr>
      <vt:lpstr>Microsoft Sans Serif</vt:lpstr>
      <vt:lpstr>Wingdings</vt:lpstr>
      <vt:lpstr>Office Theme</vt:lpstr>
      <vt:lpstr>PowerPoint Presentation</vt:lpstr>
      <vt:lpstr>Problem Statement</vt:lpstr>
      <vt:lpstr>Unique Idea Brief</vt:lpstr>
      <vt:lpstr>Features Offered</vt:lpstr>
      <vt:lpstr>Process Flow</vt:lpstr>
      <vt:lpstr>PowerPoint Presentation</vt:lpstr>
      <vt:lpstr>Architecture Diagram</vt:lpstr>
      <vt:lpstr>Technologies Used</vt:lpstr>
      <vt:lpstr>Team Members &amp; Contributions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Srishti Agarwal</cp:lastModifiedBy>
  <cp:revision>6</cp:revision>
  <dcterms:created xsi:type="dcterms:W3CDTF">2024-06-23T06:47:20Z</dcterms:created>
  <dcterms:modified xsi:type="dcterms:W3CDTF">2024-07-15T17:15:54Z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2024-06-23T00:00:00Z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2024-06-23T00:00:00Z</vt:filetime>
  </property>
</Properties>
</file>